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14"/>
  </p:notesMasterIdLst>
  <p:sldIdLst>
    <p:sldId id="256" r:id="rId3"/>
    <p:sldId id="282" r:id="rId4"/>
    <p:sldId id="354" r:id="rId5"/>
    <p:sldId id="355" r:id="rId6"/>
    <p:sldId id="318" r:id="rId7"/>
    <p:sldId id="320" r:id="rId8"/>
    <p:sldId id="321" r:id="rId9"/>
    <p:sldId id="316" r:id="rId10"/>
    <p:sldId id="322" r:id="rId11"/>
    <p:sldId id="323" r:id="rId12"/>
    <p:sldId id="312" r:id="rId13"/>
  </p:sldIdLst>
  <p:sldSz cx="9144000" cy="6858000" type="screen4x3"/>
  <p:notesSz cx="7023100" cy="92694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>
        <p:scale>
          <a:sx n="90" d="100"/>
          <a:sy n="90" d="100"/>
        </p:scale>
        <p:origin x="-72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7024688" cy="9271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695325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03725"/>
            <a:ext cx="56197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9891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1979613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912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3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3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46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24000"/>
            <a:ext cx="38862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4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3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923213" cy="22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4613"/>
            <a:ext cx="7923213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A9AB-7A92-4F6B-8EEE-DC4CE5879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68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905000"/>
            <a:ext cx="41306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905000"/>
            <a:ext cx="41322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6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7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16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9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253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5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6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87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46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24000"/>
            <a:ext cx="38862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4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6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91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36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7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463550" y="6394450"/>
            <a:ext cx="4648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200" dirty="0" smtClean="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© David Kirk/NVIDIA and Wen-mei W. Hwu, 2007-2012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200" dirty="0" smtClean="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ECE408/CS483, ECE 498AL, University of Illinois, Urbana-Champaign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304800" y="228600"/>
            <a:ext cx="1588" cy="6400800"/>
          </a:xfrm>
          <a:prstGeom prst="line">
            <a:avLst/>
          </a:prstGeom>
          <a:noFill/>
          <a:ln w="3816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381000" y="228600"/>
            <a:ext cx="1588" cy="6400800"/>
          </a:xfrm>
          <a:prstGeom prst="line">
            <a:avLst/>
          </a:prstGeom>
          <a:noFill/>
          <a:ln w="3816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9232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9232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77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5pPr>
      <a:lvl6pPr marL="15367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19939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24511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29083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70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905000"/>
            <a:ext cx="84153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81000" y="1600200"/>
            <a:ext cx="83820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31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pitchFamily="34" charset="0"/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pitchFamily="34" charset="0"/>
        <a:buChar char="›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8153400" cy="2859088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ECE408 / CS483</a:t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Applied Parallel Programming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Lecture </a:t>
            </a:r>
            <a:r>
              <a:rPr lang="en-US" smtClean="0"/>
              <a:t>24: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Application Case Study – Electrostatic Potential Calculation</a:t>
            </a:r>
            <a:br>
              <a:rPr lang="en-GB" dirty="0" smtClean="0"/>
            </a:br>
            <a:r>
              <a:rPr lang="en-GB" dirty="0" smtClean="0"/>
              <a:t>Part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t="21330" r="13335" b="10666"/>
          <a:stretch>
            <a:fillRect/>
          </a:stretch>
        </p:blipFill>
        <p:spPr bwMode="auto">
          <a:xfrm>
            <a:off x="381000" y="1295400"/>
            <a:ext cx="8410575" cy="501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10575" cy="1141413"/>
          </a:xfrm>
        </p:spPr>
        <p:txBody>
          <a:bodyPr/>
          <a:lstStyle/>
          <a:p>
            <a:r>
              <a:rPr lang="en-US" sz="4000" dirty="0" smtClean="0"/>
              <a:t>More Work is Needed to Feed a GPU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55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learn how to apply parallel programming techniques to an application </a:t>
            </a:r>
          </a:p>
          <a:p>
            <a:pPr lvl="1" eaLnBrk="1" hangingPunct="1"/>
            <a:r>
              <a:rPr lang="en-US" sz="2400" dirty="0" smtClean="0"/>
              <a:t>Thread coarsening for more work efficiency </a:t>
            </a:r>
          </a:p>
          <a:p>
            <a:pPr lvl="1" eaLnBrk="1" hangingPunct="1"/>
            <a:r>
              <a:rPr lang="en-US" sz="2400" dirty="0" smtClean="0"/>
              <a:t>Data structure padding for reduced divergence</a:t>
            </a:r>
            <a:endParaRPr lang="en-US" sz="2400" dirty="0"/>
          </a:p>
          <a:p>
            <a:pPr lvl="1" eaLnBrk="1" hangingPunct="1"/>
            <a:r>
              <a:rPr lang="en-US" sz="2400" dirty="0" smtClean="0"/>
              <a:t>Memory access locality and pre-computation techniques</a:t>
            </a:r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8304212" cy="1141413"/>
          </a:xfrm>
        </p:spPr>
        <p:txBody>
          <a:bodyPr/>
          <a:lstStyle/>
          <a:p>
            <a:r>
              <a:rPr lang="en-US" smtClean="0"/>
              <a:t>Outline of A Fast Sequential Code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80413" cy="5867400"/>
          </a:xfrm>
          <a:solidFill>
            <a:schemeClr val="bg1"/>
          </a:solidFill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800" dirty="0" smtClean="0"/>
              <a:t>for all z {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  for all atoms {pre-compute dz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}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  for all y {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     for all atoms {pre-compute dy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(+ dz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}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     for all x {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        for all atoms {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	       compute contribution to current </a:t>
            </a:r>
            <a:r>
              <a:rPr lang="en-US" sz="2800" dirty="0" err="1" smtClean="0"/>
              <a:t>x,y,z</a:t>
            </a:r>
            <a:r>
              <a:rPr lang="en-US" sz="2800" dirty="0" smtClean="0"/>
              <a:t> point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           using pre-computed dy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dz</a:t>
            </a:r>
            <a:r>
              <a:rPr lang="en-US" sz="2800" baseline="30000" dirty="0" smtClean="0"/>
              <a:t>2</a:t>
            </a:r>
          </a:p>
          <a:p>
            <a:pPr>
              <a:buFont typeface="Arial" pitchFamily="34" charset="0"/>
              <a:buNone/>
            </a:pPr>
            <a:r>
              <a:rPr lang="en-US" sz="2800" baseline="30000" dirty="0" smtClean="0"/>
              <a:t>            </a:t>
            </a:r>
            <a:r>
              <a:rPr lang="en-US" sz="2800" dirty="0" smtClean="0"/>
              <a:t>} 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      }  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}   }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37201A-1741-444E-9961-1DC79977FBCC}" type="slidenum">
              <a:rPr lang="en-US" sz="14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Thoughts on Fast Sequential Code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Need temporary arrays for pre-calculated dz</a:t>
            </a:r>
            <a:r>
              <a:rPr lang="en-US" baseline="30000" smtClean="0"/>
              <a:t>2</a:t>
            </a:r>
            <a:r>
              <a:rPr lang="en-US" smtClean="0"/>
              <a:t> and dy</a:t>
            </a:r>
            <a:r>
              <a:rPr lang="en-US" baseline="30000" smtClean="0"/>
              <a:t>2</a:t>
            </a:r>
            <a:r>
              <a:rPr lang="en-US" smtClean="0"/>
              <a:t> + dz</a:t>
            </a:r>
            <a:r>
              <a:rPr lang="en-US" baseline="30000" smtClean="0"/>
              <a:t>2</a:t>
            </a:r>
            <a:r>
              <a:rPr lang="en-US" smtClean="0"/>
              <a:t> values</a:t>
            </a:r>
          </a:p>
          <a:p>
            <a:r>
              <a:rPr lang="en-US" smtClean="0"/>
              <a:t>So, why does this code has better cache behaior on CPUs? 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3A2991-C840-40E3-AC32-139FF04CFA44}" type="slidenum">
              <a:rPr lang="en-US" sz="14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8" t="46634" r="14287" b="10973"/>
          <a:stretch>
            <a:fillRect/>
          </a:stretch>
        </p:blipFill>
        <p:spPr bwMode="auto">
          <a:xfrm>
            <a:off x="152400" y="2133600"/>
            <a:ext cx="8907462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Distance Calculation for More Computation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t="14931" r="15335" b="10666"/>
          <a:stretch>
            <a:fillRect/>
          </a:stretch>
        </p:blipFill>
        <p:spPr bwMode="auto">
          <a:xfrm>
            <a:off x="533400" y="838200"/>
            <a:ext cx="7924800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3213" cy="1141413"/>
          </a:xfrm>
        </p:spPr>
        <p:txBody>
          <a:bodyPr/>
          <a:lstStyle/>
          <a:p>
            <a:r>
              <a:rPr lang="en-US" dirty="0" smtClean="0"/>
              <a:t>Thread Coarsening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7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t="21330" r="15335" b="11731"/>
          <a:stretch>
            <a:fillRect/>
          </a:stretch>
        </p:blipFill>
        <p:spPr bwMode="auto">
          <a:xfrm>
            <a:off x="0" y="762000"/>
            <a:ext cx="9050338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949"/>
            <a:ext cx="7923213" cy="898451"/>
          </a:xfrm>
        </p:spPr>
        <p:txBody>
          <a:bodyPr/>
          <a:lstStyle/>
          <a:p>
            <a:r>
              <a:rPr lang="en-US" sz="4000" dirty="0" smtClean="0"/>
              <a:t>A Compute Efficient Gather Kernel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796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21330" r="14001" b="13864"/>
          <a:stretch>
            <a:fillRect/>
          </a:stretch>
        </p:blipFill>
        <p:spPr bwMode="auto">
          <a:xfrm>
            <a:off x="0" y="1143000"/>
            <a:ext cx="91440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93" y="1587"/>
            <a:ext cx="7923213" cy="1141413"/>
          </a:xfrm>
        </p:spPr>
        <p:txBody>
          <a:bodyPr/>
          <a:lstStyle/>
          <a:p>
            <a:r>
              <a:rPr lang="en-US" dirty="0" smtClean="0"/>
              <a:t>Thread Coarsening for More Computation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9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t="21330" r="14001" b="10666"/>
          <a:stretch>
            <a:fillRect/>
          </a:stretch>
        </p:blipFill>
        <p:spPr bwMode="auto">
          <a:xfrm>
            <a:off x="304800" y="1219200"/>
            <a:ext cx="8658225" cy="546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05" y="77787"/>
            <a:ext cx="7923213" cy="1141413"/>
          </a:xfrm>
        </p:spPr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56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FFFFFF"/>
      </a:dk2>
      <a:lt2>
        <a:srgbClr val="FFCC33"/>
      </a:lt2>
      <a:accent1>
        <a:srgbClr val="FF6633"/>
      </a:accent1>
      <a:accent2>
        <a:srgbClr val="B9D300"/>
      </a:accent2>
      <a:accent3>
        <a:srgbClr val="FFFFFF"/>
      </a:accent3>
      <a:accent4>
        <a:srgbClr val="000000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FFFFFF"/>
        </a:dk2>
        <a:lt2>
          <a:srgbClr val="FFCC33"/>
        </a:lt2>
        <a:accent1>
          <a:srgbClr val="FF6633"/>
        </a:accent1>
        <a:accent2>
          <a:srgbClr val="B9D300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958040C243B47934B331ABABBB60A" ma:contentTypeVersion="0" ma:contentTypeDescription="Create a new document." ma:contentTypeScope="" ma:versionID="161d8e412e6d3cb302c24d310324e9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A512F7-A488-4C53-9BFA-5511D4706D30}"/>
</file>

<file path=customXml/itemProps2.xml><?xml version="1.0" encoding="utf-8"?>
<ds:datastoreItem xmlns:ds="http://schemas.openxmlformats.org/officeDocument/2006/customXml" ds:itemID="{F57286C7-5A2A-4A63-836E-FB64BB1A1A6D}"/>
</file>

<file path=customXml/itemProps3.xml><?xml version="1.0" encoding="utf-8"?>
<ds:datastoreItem xmlns:ds="http://schemas.openxmlformats.org/officeDocument/2006/customXml" ds:itemID="{8680C0D2-FF2E-4952-8E03-9CDBBC4FBEAC}"/>
</file>

<file path=docProps/app.xml><?xml version="1.0" encoding="utf-8"?>
<Properties xmlns="http://schemas.openxmlformats.org/officeDocument/2006/extended-properties" xmlns:vt="http://schemas.openxmlformats.org/officeDocument/2006/docPropsVTypes">
  <TotalTime>29655</TotalTime>
  <Words>142</Words>
  <Application>Microsoft Office PowerPoint</Application>
  <PresentationFormat>On-screen Show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Custom Design</vt:lpstr>
      <vt:lpstr>ECE408 / CS483  Applied Parallel Programming   Lecture 24:  Application Case Study – Electrostatic Potential Calculation Part 2</vt:lpstr>
      <vt:lpstr>Objective</vt:lpstr>
      <vt:lpstr>Outline of A Fast Sequential Code</vt:lpstr>
      <vt:lpstr>More Thoughts on Fast Sequential Code</vt:lpstr>
      <vt:lpstr>Reuse Distance Calculation for More Computation Efficiency</vt:lpstr>
      <vt:lpstr>Thread Coarsening</vt:lpstr>
      <vt:lpstr>A Compute Efficient Gather Kernel</vt:lpstr>
      <vt:lpstr>Thread Coarsening for More Computation Efficiency</vt:lpstr>
      <vt:lpstr>Performance Comparison</vt:lpstr>
      <vt:lpstr>More Work is Needed to Feed a GPU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498AL  Lecture 4:  GPU as part of the PC Architecture</dc:title>
  <dc:creator>Wen-mei Hwu</dc:creator>
  <cp:lastModifiedBy>Wen-mei Hwu</cp:lastModifiedBy>
  <cp:revision>86</cp:revision>
  <dcterms:created xsi:type="dcterms:W3CDTF">2010-02-09T04:41:45Z</dcterms:created>
  <dcterms:modified xsi:type="dcterms:W3CDTF">2012-11-08T23:02:33Z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0x0101006D5958040C243B47934B331ABABBB60A</vt:lpwstr>
  </property>
</Properties>
</file>